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61" r:id="rId6"/>
    <p:sldId id="283" r:id="rId7"/>
    <p:sldId id="279" r:id="rId8"/>
    <p:sldId id="278" r:id="rId9"/>
    <p:sldId id="303" r:id="rId10"/>
    <p:sldId id="300" r:id="rId11"/>
    <p:sldId id="280" r:id="rId12"/>
    <p:sldId id="309" r:id="rId13"/>
    <p:sldId id="292" r:id="rId14"/>
    <p:sldId id="310" r:id="rId15"/>
    <p:sldId id="311" r:id="rId16"/>
    <p:sldId id="312" r:id="rId17"/>
    <p:sldId id="286" r:id="rId18"/>
    <p:sldId id="308" r:id="rId19"/>
    <p:sldId id="301" r:id="rId20"/>
    <p:sldId id="302" r:id="rId21"/>
    <p:sldId id="307" r:id="rId22"/>
    <p:sldId id="263" r:id="rId23"/>
    <p:sldId id="281" r:id="rId24"/>
    <p:sldId id="282" r:id="rId25"/>
    <p:sldId id="275" r:id="rId26"/>
    <p:sldId id="274"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343" autoAdjust="0"/>
  </p:normalViewPr>
  <p:slideViewPr>
    <p:cSldViewPr snapToGrid="0">
      <p:cViewPr varScale="1">
        <p:scale>
          <a:sx n="116" d="100"/>
          <a:sy n="116" d="100"/>
        </p:scale>
        <p:origin x="102" y="444"/>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08-Jan-19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08/01/2019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9</a:t>
            </a:fld>
            <a:endParaRPr lang="en-GB" dirty="0"/>
          </a:p>
        </p:txBody>
      </p:sp>
    </p:spTree>
    <p:extLst>
      <p:ext uri="{BB962C8B-B14F-4D97-AF65-F5344CB8AC3E}">
        <p14:creationId xmlns:p14="http://schemas.microsoft.com/office/powerpoint/2010/main" val="110831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343498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shinyapps.io"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inyapps.io/"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hiny.rstudio.com/galler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txBox="1">
            <a:spLocks/>
          </p:cNvSpPr>
          <p:nvPr/>
        </p:nvSpPr>
        <p:spPr>
          <a:xfrm>
            <a:off x="446314" y="1384662"/>
            <a:ext cx="11288485" cy="4770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smtClean="0"/>
              <a:t>Tell the server how to render outputs in R by;</a:t>
            </a:r>
          </a:p>
          <a:p>
            <a:pPr>
              <a:lnSpc>
                <a:spcPct val="150000"/>
              </a:lnSpc>
            </a:pPr>
            <a:r>
              <a:rPr lang="en-US" sz="2400" dirty="0" smtClean="0"/>
              <a:t>Referring to outputs with </a:t>
            </a:r>
            <a:r>
              <a:rPr lang="en-US" sz="2400" b="1" dirty="0" smtClean="0"/>
              <a:t>output$</a:t>
            </a:r>
            <a:r>
              <a:rPr lang="en-US" sz="2400" dirty="0" smtClean="0"/>
              <a:t>&lt;</a:t>
            </a:r>
            <a:r>
              <a:rPr lang="en-US" sz="2400" dirty="0" err="1" smtClean="0"/>
              <a:t>outputId</a:t>
            </a:r>
            <a:r>
              <a:rPr lang="en-US" sz="2400" dirty="0" smtClean="0"/>
              <a:t>&gt;</a:t>
            </a:r>
          </a:p>
          <a:p>
            <a:pPr marL="457200" lvl="1" indent="0">
              <a:lnSpc>
                <a:spcPct val="150000"/>
              </a:lnSpc>
              <a:buNone/>
            </a:pPr>
            <a:r>
              <a:rPr lang="en-US" dirty="0" smtClean="0"/>
              <a:t>e.g. </a:t>
            </a:r>
            <a:r>
              <a:rPr lang="en-US" dirty="0" err="1" smtClean="0"/>
              <a:t>output$histogram</a:t>
            </a:r>
            <a:endParaRPr lang="en-US" dirty="0" smtClean="0"/>
          </a:p>
          <a:p>
            <a:pPr>
              <a:lnSpc>
                <a:spcPct val="150000"/>
              </a:lnSpc>
            </a:pPr>
            <a:r>
              <a:rPr lang="en-US" sz="2400" dirty="0" smtClean="0"/>
              <a:t>Referring to inputs with </a:t>
            </a:r>
            <a:r>
              <a:rPr lang="en-US" sz="2400" b="1" dirty="0" smtClean="0"/>
              <a:t>input$</a:t>
            </a:r>
            <a:r>
              <a:rPr lang="en-US" sz="2400" dirty="0" smtClean="0"/>
              <a:t>&lt;</a:t>
            </a:r>
            <a:r>
              <a:rPr lang="en-US" sz="2400" dirty="0" err="1" smtClean="0"/>
              <a:t>inputId</a:t>
            </a:r>
            <a:r>
              <a:rPr lang="en-US" sz="2400" dirty="0" smtClean="0"/>
              <a:t>&gt;</a:t>
            </a:r>
          </a:p>
          <a:p>
            <a:pPr marL="457200" lvl="1" indent="0">
              <a:lnSpc>
                <a:spcPct val="150000"/>
              </a:lnSpc>
              <a:buNone/>
            </a:pPr>
            <a:r>
              <a:rPr lang="en-US" dirty="0"/>
              <a:t>e.g</a:t>
            </a:r>
            <a:r>
              <a:rPr lang="en-US" dirty="0" smtClean="0"/>
              <a:t>. </a:t>
            </a:r>
            <a:r>
              <a:rPr lang="en-US" dirty="0" err="1" smtClean="0"/>
              <a:t>input$n</a:t>
            </a:r>
            <a:endParaRPr lang="en-US" dirty="0" smtClean="0"/>
          </a:p>
          <a:p>
            <a:pPr>
              <a:lnSpc>
                <a:spcPct val="150000"/>
              </a:lnSpc>
            </a:pPr>
            <a:r>
              <a:rPr lang="en-US" sz="2400" dirty="0" smtClean="0"/>
              <a:t>Wrap this inside a render*() function before saving to output.</a:t>
            </a:r>
          </a:p>
          <a:p>
            <a:pPr marL="457200" lvl="1" indent="0">
              <a:lnSpc>
                <a:spcPct val="150000"/>
              </a:lnSpc>
              <a:buFont typeface="Arial" panose="020B0604020202020204" pitchFamily="34" charset="0"/>
              <a:buNone/>
            </a:pPr>
            <a:r>
              <a:rPr lang="en-US" dirty="0" smtClean="0"/>
              <a:t>e.g. </a:t>
            </a:r>
            <a:r>
              <a:rPr lang="en-US" dirty="0" err="1" smtClean="0"/>
              <a:t>output$</a:t>
            </a:r>
            <a:r>
              <a:rPr lang="en-US" b="1" dirty="0" err="1" smtClean="0"/>
              <a:t>histogram</a:t>
            </a:r>
            <a:r>
              <a:rPr lang="en-US" dirty="0" smtClean="0"/>
              <a:t> &lt;- </a:t>
            </a:r>
            <a:r>
              <a:rPr lang="en-US" dirty="0" err="1" smtClean="0"/>
              <a:t>renderPlot</a:t>
            </a:r>
            <a:r>
              <a:rPr lang="en-US" dirty="0" smtClean="0"/>
              <a:t>({ </a:t>
            </a:r>
            <a:r>
              <a:rPr lang="en-US" dirty="0" err="1" smtClean="0"/>
              <a:t>hist</a:t>
            </a:r>
            <a:r>
              <a:rPr lang="en-US" dirty="0" smtClean="0"/>
              <a:t>(</a:t>
            </a:r>
            <a:r>
              <a:rPr lang="en-US" dirty="0" err="1" smtClean="0"/>
              <a:t>rnorm</a:t>
            </a:r>
            <a:r>
              <a:rPr lang="en-US" dirty="0" smtClean="0"/>
              <a:t>( </a:t>
            </a:r>
            <a:r>
              <a:rPr lang="en-US" dirty="0" err="1" smtClean="0"/>
              <a:t>input$</a:t>
            </a:r>
            <a:r>
              <a:rPr lang="en-US" b="1" dirty="0" err="1" smtClean="0"/>
              <a:t>n</a:t>
            </a:r>
            <a:r>
              <a:rPr lang="en-US" b="1" dirty="0"/>
              <a:t> </a:t>
            </a:r>
            <a:r>
              <a:rPr lang="en-US" dirty="0" smtClean="0"/>
              <a:t>)) })</a:t>
            </a:r>
          </a:p>
          <a:p>
            <a:pPr marL="457200" lvl="1" indent="0">
              <a:lnSpc>
                <a:spcPct val="150000"/>
              </a:lnSpc>
              <a:buFont typeface="Arial" panose="020B0604020202020204" pitchFamily="34" charset="0"/>
              <a:buNone/>
            </a:pPr>
            <a:endParaRPr lang="en-US" dirty="0"/>
          </a:p>
        </p:txBody>
      </p:sp>
    </p:spTree>
    <p:extLst>
      <p:ext uri="{BB962C8B-B14F-4D97-AF65-F5344CB8AC3E}">
        <p14:creationId xmlns:p14="http://schemas.microsoft.com/office/powerpoint/2010/main" val="123203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3" name="Picture 2"/>
          <p:cNvPicPr>
            <a:picLocks noChangeAspect="1"/>
          </p:cNvPicPr>
          <p:nvPr/>
        </p:nvPicPr>
        <p:blipFill rotWithShape="1">
          <a:blip r:embed="rId2"/>
          <a:srcRect t="1314"/>
          <a:stretch/>
        </p:blipFill>
        <p:spPr>
          <a:xfrm>
            <a:off x="2172107" y="1091146"/>
            <a:ext cx="7332927" cy="5438230"/>
          </a:xfrm>
          <a:prstGeom prst="rect">
            <a:avLst/>
          </a:prstGeom>
        </p:spPr>
      </p:pic>
    </p:spTree>
    <p:extLst>
      <p:ext uri="{BB962C8B-B14F-4D97-AF65-F5344CB8AC3E}">
        <p14:creationId xmlns:p14="http://schemas.microsoft.com/office/powerpoint/2010/main" val="80712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Full code</a:t>
            </a:r>
            <a:endParaRPr lang="en-US" dirty="0"/>
          </a:p>
        </p:txBody>
      </p:sp>
      <p:pic>
        <p:nvPicPr>
          <p:cNvPr id="8" name="Picture 7"/>
          <p:cNvPicPr>
            <a:picLocks noChangeAspect="1"/>
          </p:cNvPicPr>
          <p:nvPr/>
        </p:nvPicPr>
        <p:blipFill rotWithShape="1">
          <a:blip r:embed="rId2"/>
          <a:srcRect l="1980" t="3539"/>
          <a:stretch/>
        </p:blipFill>
        <p:spPr>
          <a:xfrm>
            <a:off x="446314" y="1580606"/>
            <a:ext cx="11695611" cy="4422049"/>
          </a:xfrm>
          <a:prstGeom prst="rect">
            <a:avLst/>
          </a:prstGeom>
        </p:spPr>
      </p:pic>
    </p:spTree>
    <p:extLst>
      <p:ext uri="{BB962C8B-B14F-4D97-AF65-F5344CB8AC3E}">
        <p14:creationId xmlns:p14="http://schemas.microsoft.com/office/powerpoint/2010/main" val="321859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Content Placeholder 3"/>
          <p:cNvSpPr>
            <a:spLocks noGrp="1"/>
          </p:cNvSpPr>
          <p:nvPr>
            <p:ph idx="1"/>
          </p:nvPr>
        </p:nvSpPr>
        <p:spPr>
          <a:xfrm>
            <a:off x="1941902" y="1408796"/>
            <a:ext cx="8030935" cy="4770098"/>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Examples 1-6</a:t>
            </a:r>
            <a:endParaRPr lang="en-US" sz="2800" dirty="0">
              <a:solidFill>
                <a:schemeClr val="tx1"/>
              </a:solidFill>
            </a:endParaRPr>
          </a:p>
        </p:txBody>
      </p:sp>
    </p:spTree>
    <p:extLst>
      <p:ext uri="{BB962C8B-B14F-4D97-AF65-F5344CB8AC3E}">
        <p14:creationId xmlns:p14="http://schemas.microsoft.com/office/powerpoint/2010/main" val="2943725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6314" y="500215"/>
            <a:ext cx="11174186" cy="590931"/>
          </a:xfrm>
        </p:spPr>
        <p:txBody>
          <a:bodyPr/>
          <a:lstStyle/>
          <a:p>
            <a:r>
              <a:rPr lang="en-US" dirty="0" smtClean="0"/>
              <a:t>Examples - </a:t>
            </a:r>
            <a:r>
              <a:rPr lang="en-US" dirty="0">
                <a:solidFill>
                  <a:schemeClr val="accent3"/>
                </a:solidFill>
              </a:rPr>
              <a:t>Built </a:t>
            </a:r>
            <a:r>
              <a:rPr lang="en-US" dirty="0" smtClean="0">
                <a:solidFill>
                  <a:schemeClr val="accent3"/>
                </a:solidFill>
              </a:rPr>
              <a:t>in</a:t>
            </a:r>
            <a:endParaRPr lang="en-US" dirty="0"/>
          </a:p>
        </p:txBody>
      </p:sp>
      <p:sp>
        <p:nvSpPr>
          <p:cNvPr id="8" name="Rectangle 7"/>
          <p:cNvSpPr/>
          <p:nvPr/>
        </p:nvSpPr>
        <p:spPr>
          <a:xfrm>
            <a:off x="795229" y="1240710"/>
            <a:ext cx="10254342" cy="5183077"/>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171" t="3687" r="2571" b="4978"/>
          <a:stretch/>
        </p:blipFill>
        <p:spPr>
          <a:xfrm>
            <a:off x="1616584" y="1240710"/>
            <a:ext cx="8611632" cy="5183077"/>
          </a:xfrm>
          <a:prstGeom prst="rect">
            <a:avLst/>
          </a:prstGeom>
        </p:spPr>
      </p:pic>
    </p:spTree>
    <p:extLst>
      <p:ext uri="{BB962C8B-B14F-4D97-AF65-F5344CB8AC3E}">
        <p14:creationId xmlns:p14="http://schemas.microsoft.com/office/powerpoint/2010/main" val="306474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your apps</a:t>
            </a:r>
            <a:endParaRPr lang="en-US" dirty="0"/>
          </a:p>
        </p:txBody>
      </p:sp>
      <p:sp>
        <p:nvSpPr>
          <p:cNvPr id="3" name="Content Placeholder 2"/>
          <p:cNvSpPr>
            <a:spLocks noGrp="1"/>
          </p:cNvSpPr>
          <p:nvPr>
            <p:ph idx="1"/>
          </p:nvPr>
        </p:nvSpPr>
        <p:spPr>
          <a:xfrm>
            <a:off x="446314" y="1384663"/>
            <a:ext cx="8030935" cy="4770098"/>
          </a:xfrm>
        </p:spPr>
        <p:txBody>
          <a:bodyPr/>
          <a:lstStyle/>
          <a:p>
            <a:pPr marL="0" indent="0">
              <a:buNone/>
            </a:pPr>
            <a:r>
              <a:rPr lang="en-US" b="1" dirty="0" smtClean="0"/>
              <a:t>R scripts</a:t>
            </a:r>
          </a:p>
          <a:p>
            <a:r>
              <a:rPr lang="en-US" dirty="0"/>
              <a:t>This is the </a:t>
            </a:r>
            <a:r>
              <a:rPr lang="en-US" b="1" dirty="0"/>
              <a:t>simplest way to share an app</a:t>
            </a:r>
            <a:r>
              <a:rPr lang="en-US" dirty="0"/>
              <a:t>, but it works only if your users have R on their own computer (and know how to use it). </a:t>
            </a:r>
          </a:p>
          <a:p>
            <a:r>
              <a:rPr lang="en-US" dirty="0" smtClean="0"/>
              <a:t>Users </a:t>
            </a:r>
            <a:r>
              <a:rPr lang="en-US" dirty="0"/>
              <a:t>can use these scripts to launch the app from their own R session, just like you’ve been launching the apps so far in this tutorial</a:t>
            </a:r>
            <a:r>
              <a:rPr lang="en-US" dirty="0" smtClean="0"/>
              <a:t>.</a:t>
            </a:r>
          </a:p>
          <a:p>
            <a:r>
              <a:rPr lang="en-US" dirty="0" smtClean="0"/>
              <a:t>Need a copy of your </a:t>
            </a:r>
            <a:r>
              <a:rPr lang="en-US" dirty="0" err="1" smtClean="0"/>
              <a:t>app.R</a:t>
            </a:r>
            <a:r>
              <a:rPr lang="en-US" dirty="0" smtClean="0"/>
              <a:t> file, as well as any supplemental materials used in your app (e.g. the ‘www’ folder etc.)</a:t>
            </a:r>
          </a:p>
        </p:txBody>
      </p:sp>
      <p:pic>
        <p:nvPicPr>
          <p:cNvPr id="4" name="Picture 3"/>
          <p:cNvPicPr>
            <a:picLocks noChangeAspect="1"/>
          </p:cNvPicPr>
          <p:nvPr/>
        </p:nvPicPr>
        <p:blipFill>
          <a:blip r:embed="rId2"/>
          <a:stretch>
            <a:fillRect/>
          </a:stretch>
        </p:blipFill>
        <p:spPr>
          <a:xfrm>
            <a:off x="1175793" y="4290751"/>
            <a:ext cx="9839244" cy="2314281"/>
          </a:xfrm>
          <a:prstGeom prst="rect">
            <a:avLst/>
          </a:prstGeom>
        </p:spPr>
      </p:pic>
    </p:spTree>
    <p:extLst>
      <p:ext uri="{BB962C8B-B14F-4D97-AF65-F5344CB8AC3E}">
        <p14:creationId xmlns:p14="http://schemas.microsoft.com/office/powerpoint/2010/main" val="50244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your apps</a:t>
            </a:r>
            <a:endParaRPr lang="en-US" dirty="0"/>
          </a:p>
        </p:txBody>
      </p:sp>
      <p:sp>
        <p:nvSpPr>
          <p:cNvPr id="3" name="Content Placeholder 2"/>
          <p:cNvSpPr>
            <a:spLocks noGrp="1"/>
          </p:cNvSpPr>
          <p:nvPr>
            <p:ph idx="1"/>
          </p:nvPr>
        </p:nvSpPr>
        <p:spPr/>
        <p:txBody>
          <a:bodyPr/>
          <a:lstStyle/>
          <a:p>
            <a:pPr marL="0" indent="0">
              <a:buNone/>
            </a:pPr>
            <a:r>
              <a:rPr lang="en-US" b="1" dirty="0"/>
              <a:t>Web page</a:t>
            </a:r>
          </a:p>
          <a:p>
            <a:r>
              <a:rPr lang="en-US" dirty="0"/>
              <a:t>This is definitely the most user friendly way to share a Shiny app. Your users can navigate to your app through the internet with a web browser. They will find your app fully rendered, up to date, and ready to </a:t>
            </a:r>
            <a:r>
              <a:rPr lang="en-US" dirty="0" smtClean="0"/>
              <a:t>go</a:t>
            </a:r>
          </a:p>
          <a:p>
            <a:r>
              <a:rPr lang="en-US" dirty="0" err="1" smtClean="0"/>
              <a:t>Rstudio</a:t>
            </a:r>
            <a:r>
              <a:rPr lang="en-US" dirty="0" smtClean="0"/>
              <a:t> offers 4 ways to host your Shiny app as a web page;</a:t>
            </a:r>
          </a:p>
          <a:p>
            <a:pPr marL="1257300" lvl="2" indent="-342900">
              <a:buFont typeface="+mj-lt"/>
              <a:buAutoNum type="arabicPeriod"/>
            </a:pPr>
            <a:r>
              <a:rPr lang="en-US" sz="1600" dirty="0">
                <a:hlinkClick r:id="rId2" action="ppaction://hlinkfile"/>
              </a:rPr>
              <a:t>shinyapps.io</a:t>
            </a:r>
            <a:endParaRPr lang="en-US" sz="1600" dirty="0"/>
          </a:p>
          <a:p>
            <a:pPr marL="1257300" lvl="2" indent="-342900">
              <a:buFont typeface="+mj-lt"/>
              <a:buAutoNum type="arabicPeriod"/>
            </a:pPr>
            <a:r>
              <a:rPr lang="en-US" sz="1600" dirty="0"/>
              <a:t>Shiny Server</a:t>
            </a:r>
          </a:p>
          <a:p>
            <a:pPr marL="1257300" lvl="2" indent="-342900">
              <a:buFont typeface="+mj-lt"/>
              <a:buAutoNum type="arabicPeriod"/>
            </a:pPr>
            <a:r>
              <a:rPr lang="en-US" sz="1600" dirty="0"/>
              <a:t>Shiny Server </a:t>
            </a:r>
            <a:r>
              <a:rPr lang="en-US" sz="1600" dirty="0" smtClean="0"/>
              <a:t>Pro*</a:t>
            </a:r>
            <a:endParaRPr lang="en-US" sz="1600" dirty="0"/>
          </a:p>
          <a:p>
            <a:pPr marL="1257300" lvl="2" indent="-342900">
              <a:buFont typeface="+mj-lt"/>
              <a:buAutoNum type="arabicPeriod"/>
            </a:pPr>
            <a:r>
              <a:rPr lang="en-US" sz="1600" dirty="0" err="1"/>
              <a:t>RStudio</a:t>
            </a:r>
            <a:r>
              <a:rPr lang="en-US" sz="1600" dirty="0"/>
              <a:t> </a:t>
            </a:r>
            <a:r>
              <a:rPr lang="en-US" sz="1600" dirty="0" smtClean="0"/>
              <a:t>Connect*</a:t>
            </a:r>
          </a:p>
          <a:p>
            <a:pPr marL="457200" lvl="1" indent="0">
              <a:buNone/>
            </a:pPr>
            <a:r>
              <a:rPr lang="en-US" sz="1800" dirty="0" smtClean="0"/>
              <a:t>*for closer control, larger volumes and requires purchase</a:t>
            </a:r>
            <a:endParaRPr lang="en-US" sz="1800" dirty="0"/>
          </a:p>
          <a:p>
            <a:pPr marL="342900" indent="-342900">
              <a:buFont typeface="+mj-lt"/>
              <a:buAutoNum type="arabicPeriod"/>
            </a:pPr>
            <a:endParaRPr lang="en-US" b="1" dirty="0"/>
          </a:p>
          <a:p>
            <a:endParaRPr lang="en-US" dirty="0"/>
          </a:p>
        </p:txBody>
      </p:sp>
    </p:spTree>
    <p:extLst>
      <p:ext uri="{BB962C8B-B14F-4D97-AF65-F5344CB8AC3E}">
        <p14:creationId xmlns:p14="http://schemas.microsoft.com/office/powerpoint/2010/main" val="1653350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Shinyapps.io</a:t>
            </a:r>
            <a:endParaRPr lang="en-US" dirty="0"/>
          </a:p>
        </p:txBody>
      </p:sp>
      <p:sp>
        <p:nvSpPr>
          <p:cNvPr id="3" name="TextBox 2"/>
          <p:cNvSpPr txBox="1"/>
          <p:nvPr/>
        </p:nvSpPr>
        <p:spPr>
          <a:xfrm>
            <a:off x="1957795" y="1362001"/>
            <a:ext cx="8151223" cy="1754326"/>
          </a:xfrm>
          <a:prstGeom prst="rect">
            <a:avLst/>
          </a:prstGeom>
          <a:noFill/>
        </p:spPr>
        <p:txBody>
          <a:bodyPr wrap="square" rtlCol="0">
            <a:spAutoFit/>
          </a:bodyPr>
          <a:lstStyle/>
          <a:p>
            <a:pPr marL="342900" indent="-342900">
              <a:lnSpc>
                <a:spcPct val="200000"/>
              </a:lnSpc>
              <a:buFont typeface="+mj-lt"/>
              <a:buAutoNum type="arabicPeriod"/>
            </a:pPr>
            <a:r>
              <a:rPr lang="en-US" dirty="0" smtClean="0"/>
              <a:t>Create </a:t>
            </a:r>
            <a:r>
              <a:rPr lang="en-US" dirty="0"/>
              <a:t>a free or professional account at  </a:t>
            </a:r>
            <a:r>
              <a:rPr lang="en-US" dirty="0">
                <a:hlinkClick r:id="rId2"/>
              </a:rPr>
              <a:t>http://</a:t>
            </a:r>
            <a:r>
              <a:rPr lang="en-US" dirty="0" smtClean="0">
                <a:hlinkClick r:id="rId2"/>
              </a:rPr>
              <a:t>shinyapps.io</a:t>
            </a:r>
            <a:r>
              <a:rPr lang="en-US" dirty="0" smtClean="0"/>
              <a:t>  </a:t>
            </a:r>
          </a:p>
          <a:p>
            <a:pPr marL="342900" indent="-342900">
              <a:lnSpc>
                <a:spcPct val="200000"/>
              </a:lnSpc>
              <a:buFont typeface="+mj-lt"/>
              <a:buAutoNum type="arabicPeriod"/>
            </a:pPr>
            <a:r>
              <a:rPr lang="en-US" dirty="0" smtClean="0"/>
              <a:t>Click </a:t>
            </a:r>
            <a:r>
              <a:rPr lang="en-US" dirty="0"/>
              <a:t>the </a:t>
            </a:r>
            <a:r>
              <a:rPr lang="en-US" b="1" dirty="0"/>
              <a:t>Publish</a:t>
            </a:r>
            <a:r>
              <a:rPr lang="en-US" dirty="0"/>
              <a:t> icon in the </a:t>
            </a:r>
            <a:r>
              <a:rPr lang="en-US" dirty="0" err="1"/>
              <a:t>RStudio</a:t>
            </a:r>
            <a:r>
              <a:rPr lang="en-US" dirty="0"/>
              <a:t> IDE (&gt;=0.99) </a:t>
            </a:r>
            <a:r>
              <a:rPr lang="en-US" dirty="0" smtClean="0"/>
              <a:t>or </a:t>
            </a:r>
            <a:r>
              <a:rPr lang="en-US" dirty="0"/>
              <a:t>run:  </a:t>
            </a:r>
            <a:r>
              <a:rPr lang="en-US" b="1" dirty="0" err="1"/>
              <a:t>rsconnect</a:t>
            </a:r>
            <a:r>
              <a:rPr lang="en-US" b="1" dirty="0"/>
              <a:t>::</a:t>
            </a:r>
            <a:r>
              <a:rPr lang="en-US" b="1" dirty="0" err="1"/>
              <a:t>deployApp</a:t>
            </a:r>
            <a:r>
              <a:rPr lang="en-US" dirty="0"/>
              <a:t>("&lt;path to directory&gt;")</a:t>
            </a:r>
          </a:p>
        </p:txBody>
      </p:sp>
      <p:pic>
        <p:nvPicPr>
          <p:cNvPr id="4" name="Picture 3"/>
          <p:cNvPicPr>
            <a:picLocks noChangeAspect="1"/>
          </p:cNvPicPr>
          <p:nvPr/>
        </p:nvPicPr>
        <p:blipFill>
          <a:blip r:embed="rId3"/>
          <a:stretch>
            <a:fillRect/>
          </a:stretch>
        </p:blipFill>
        <p:spPr>
          <a:xfrm>
            <a:off x="1366429" y="3264824"/>
            <a:ext cx="8598898" cy="3448721"/>
          </a:xfrm>
          <a:prstGeom prst="rect">
            <a:avLst/>
          </a:prstGeom>
        </p:spPr>
      </p:pic>
    </p:spTree>
    <p:extLst>
      <p:ext uri="{BB962C8B-B14F-4D97-AF65-F5344CB8AC3E}">
        <p14:creationId xmlns:p14="http://schemas.microsoft.com/office/powerpoint/2010/main" val="3086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smtClean="0"/>
              <a:t>Introduction to shiny</a:t>
            </a:r>
          </a:p>
          <a:p>
            <a:pPr lvl="1"/>
            <a:r>
              <a:rPr lang="en-US" dirty="0" smtClean="0"/>
              <a:t>Structure &amp; Basic code template</a:t>
            </a:r>
          </a:p>
          <a:p>
            <a:pPr lvl="1"/>
            <a:r>
              <a:rPr lang="en-US" dirty="0" smtClean="0"/>
              <a:t>Widget examples</a:t>
            </a:r>
          </a:p>
          <a:p>
            <a:pPr lvl="1"/>
            <a:r>
              <a:rPr lang="en-US" dirty="0" smtClean="0"/>
              <a:t>6 basic apps</a:t>
            </a:r>
          </a:p>
          <a:p>
            <a:pPr lvl="1"/>
            <a:r>
              <a:rPr lang="en-US" dirty="0" smtClean="0"/>
              <a:t>Adding Images &amp; links</a:t>
            </a:r>
          </a:p>
          <a:p>
            <a:pPr lvl="1"/>
            <a:r>
              <a:rPr lang="en-US" dirty="0" smtClean="0"/>
              <a:t>Sharing apps</a:t>
            </a:r>
          </a:p>
          <a:p>
            <a:pPr lvl="1"/>
            <a:r>
              <a:rPr lang="en-US" dirty="0" smtClean="0"/>
              <a:t>Fisheries Informatics apps</a:t>
            </a:r>
          </a:p>
          <a:p>
            <a:pPr marL="914400" lvl="2" indent="0">
              <a:buNone/>
            </a:pPr>
            <a:r>
              <a:rPr lang="en-US" dirty="0"/>
              <a:t>-</a:t>
            </a:r>
            <a:r>
              <a:rPr lang="en-US" dirty="0" smtClean="0"/>
              <a:t> Interesting </a:t>
            </a:r>
            <a:r>
              <a:rPr lang="en-US" dirty="0"/>
              <a:t>f</a:t>
            </a:r>
            <a:r>
              <a:rPr lang="en-US" dirty="0" smtClean="0"/>
              <a:t>unctionalities</a:t>
            </a:r>
            <a:endParaRPr lang="en-US" dirty="0"/>
          </a:p>
        </p:txBody>
      </p:sp>
      <p:pic>
        <p:nvPicPr>
          <p:cNvPr id="4"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2608245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003" b="6003"/>
          <a:stretch>
            <a:fillRect/>
          </a:stretch>
        </p:blipFill>
        <p:spPr/>
      </p:pic>
      <p:sp>
        <p:nvSpPr>
          <p:cNvPr id="8" name="Subtitle 7"/>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Shiny!</a:t>
            </a:r>
            <a:endParaRPr lang="en-US" dirty="0"/>
          </a:p>
        </p:txBody>
      </p:sp>
    </p:spTree>
    <p:extLst>
      <p:ext uri="{BB962C8B-B14F-4D97-AF65-F5344CB8AC3E}">
        <p14:creationId xmlns:p14="http://schemas.microsoft.com/office/powerpoint/2010/main" val="166957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a:t>
            </a:r>
            <a:endParaRPr lang="en-US" dirty="0"/>
          </a:p>
        </p:txBody>
      </p:sp>
      <p:sp>
        <p:nvSpPr>
          <p:cNvPr id="3" name="Content Placeholder 2"/>
          <p:cNvSpPr>
            <a:spLocks noGrp="1"/>
          </p:cNvSpPr>
          <p:nvPr>
            <p:ph idx="1"/>
          </p:nvPr>
        </p:nvSpPr>
        <p:spPr>
          <a:xfrm>
            <a:off x="446315" y="1463040"/>
            <a:ext cx="6986451" cy="4770098"/>
          </a:xfrm>
        </p:spPr>
        <p:txBody>
          <a:bodyPr/>
          <a:lstStyle/>
          <a:p>
            <a:r>
              <a:rPr lang="en-US" dirty="0" smtClean="0"/>
              <a:t>What is it?</a:t>
            </a:r>
          </a:p>
          <a:p>
            <a:pPr lvl="1">
              <a:buFont typeface="Courier New" panose="02070309020205020404" pitchFamily="49" charset="0"/>
              <a:buChar char="o"/>
            </a:pPr>
            <a:r>
              <a:rPr lang="en-US" dirty="0" smtClean="0"/>
              <a:t>An R </a:t>
            </a:r>
            <a:r>
              <a:rPr lang="en-US" dirty="0"/>
              <a:t>package that makes it easy to build </a:t>
            </a:r>
            <a:r>
              <a:rPr lang="en-US" b="1" dirty="0"/>
              <a:t>interactive web applications </a:t>
            </a:r>
            <a:r>
              <a:rPr lang="en-US" dirty="0"/>
              <a:t>(apps) straight from </a:t>
            </a:r>
            <a:r>
              <a:rPr lang="en-US" dirty="0" smtClean="0"/>
              <a:t>R.</a:t>
            </a:r>
          </a:p>
          <a:p>
            <a:pPr lvl="1">
              <a:buFont typeface="Courier New" panose="02070309020205020404" pitchFamily="49" charset="0"/>
              <a:buChar char="o"/>
            </a:pPr>
            <a:r>
              <a:rPr lang="en-US" dirty="0" smtClean="0"/>
              <a:t>Combines the </a:t>
            </a:r>
            <a:r>
              <a:rPr lang="en-US" b="1" dirty="0" smtClean="0"/>
              <a:t>computational power of R </a:t>
            </a:r>
            <a:r>
              <a:rPr lang="en-US" dirty="0" smtClean="0"/>
              <a:t>with the interactivity of the modern web.</a:t>
            </a:r>
          </a:p>
          <a:p>
            <a:r>
              <a:rPr lang="en-US" dirty="0" smtClean="0"/>
              <a:t>Can host standalone apps on a webpage, embed them into R markdown documents or build dashboards</a:t>
            </a:r>
          </a:p>
          <a:p>
            <a:r>
              <a:rPr lang="en-US" dirty="0" smtClean="0"/>
              <a:t>Extend your shiny apps with</a:t>
            </a:r>
          </a:p>
          <a:p>
            <a:pPr lvl="1"/>
            <a:r>
              <a:rPr lang="en-US" dirty="0" smtClean="0"/>
              <a:t>CSS themes</a:t>
            </a:r>
          </a:p>
          <a:p>
            <a:pPr lvl="1"/>
            <a:r>
              <a:rPr lang="en-US" dirty="0" smtClean="0"/>
              <a:t>Html widgets</a:t>
            </a:r>
          </a:p>
          <a:p>
            <a:pPr lvl="1"/>
            <a:r>
              <a:rPr lang="en-US" dirty="0" smtClean="0"/>
              <a:t>JavaScript actions</a:t>
            </a:r>
          </a:p>
        </p:txBody>
      </p:sp>
    </p:spTree>
    <p:extLst>
      <p:ext uri="{BB962C8B-B14F-4D97-AF65-F5344CB8AC3E}">
        <p14:creationId xmlns:p14="http://schemas.microsoft.com/office/powerpoint/2010/main" val="287896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 options</a:t>
            </a:r>
            <a:endParaRPr lang="en-US" dirty="0"/>
          </a:p>
        </p:txBody>
      </p:sp>
      <p:pic>
        <p:nvPicPr>
          <p:cNvPr id="3" name="Picture 2">
            <a:hlinkClick r:id="rId2"/>
          </p:cNvPr>
          <p:cNvPicPr>
            <a:picLocks noChangeAspect="1"/>
          </p:cNvPicPr>
          <p:nvPr/>
        </p:nvPicPr>
        <p:blipFill rotWithShape="1">
          <a:blip r:embed="rId3"/>
          <a:srcRect b="2784"/>
          <a:stretch/>
        </p:blipFill>
        <p:spPr>
          <a:xfrm>
            <a:off x="756211" y="1234838"/>
            <a:ext cx="10554391" cy="5074523"/>
          </a:xfrm>
          <a:prstGeom prst="rect">
            <a:avLst/>
          </a:prstGeom>
        </p:spPr>
      </p:pic>
    </p:spTree>
    <p:extLst>
      <p:ext uri="{BB962C8B-B14F-4D97-AF65-F5344CB8AC3E}">
        <p14:creationId xmlns:p14="http://schemas.microsoft.com/office/powerpoint/2010/main" val="3522366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34" y="405698"/>
            <a:ext cx="11174186" cy="590931"/>
          </a:xfrm>
        </p:spPr>
        <p:txBody>
          <a:bodyPr/>
          <a:lstStyle/>
          <a:p>
            <a:r>
              <a:rPr lang="en-US" dirty="0" smtClean="0"/>
              <a:t>Structure</a:t>
            </a:r>
            <a:endParaRPr lang="en-US" dirty="0"/>
          </a:p>
        </p:txBody>
      </p:sp>
      <p:grpSp>
        <p:nvGrpSpPr>
          <p:cNvPr id="4" name="Group 3"/>
          <p:cNvGrpSpPr/>
          <p:nvPr/>
        </p:nvGrpSpPr>
        <p:grpSpPr>
          <a:xfrm>
            <a:off x="1333974" y="2887662"/>
            <a:ext cx="1997182" cy="1563834"/>
            <a:chOff x="3029917" y="3166163"/>
            <a:chExt cx="1852047" cy="1119146"/>
          </a:xfrm>
        </p:grpSpPr>
        <p:sp>
          <p:nvSpPr>
            <p:cNvPr id="5" name="Rounded Rectangle 4"/>
            <p:cNvSpPr/>
            <p:nvPr/>
          </p:nvSpPr>
          <p:spPr>
            <a:xfrm>
              <a:off x="3029917" y="3166163"/>
              <a:ext cx="1852047" cy="77491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153903" y="3223480"/>
              <a:ext cx="1604075" cy="1061829"/>
            </a:xfrm>
            <a:prstGeom prst="rect">
              <a:avLst/>
            </a:prstGeom>
            <a:noFill/>
          </p:spPr>
          <p:txBody>
            <a:bodyPr wrap="square" rtlCol="0">
              <a:spAutoFit/>
            </a:bodyPr>
            <a:lstStyle/>
            <a:p>
              <a:pPr algn="ctr">
                <a:lnSpc>
                  <a:spcPct val="150000"/>
                </a:lnSpc>
              </a:pPr>
              <a:r>
                <a:rPr lang="en-US" dirty="0" err="1">
                  <a:solidFill>
                    <a:schemeClr val="bg1"/>
                  </a:solidFill>
                </a:rPr>
                <a:t>app.R</a:t>
              </a:r>
              <a:r>
                <a:rPr lang="en-US" dirty="0">
                  <a:solidFill>
                    <a:schemeClr val="bg1"/>
                  </a:solidFill>
                </a:rPr>
                <a:t> </a:t>
              </a:r>
              <a:endParaRPr lang="en-US" dirty="0" smtClean="0">
                <a:solidFill>
                  <a:schemeClr val="bg1"/>
                </a:solidFill>
              </a:endParaRPr>
            </a:p>
            <a:p>
              <a:pPr algn="ctr">
                <a:lnSpc>
                  <a:spcPct val="150000"/>
                </a:lnSpc>
              </a:pPr>
              <a:r>
                <a:rPr lang="en-US" sz="1200" dirty="0" smtClean="0">
                  <a:solidFill>
                    <a:schemeClr val="bg1"/>
                  </a:solidFill>
                </a:rPr>
                <a:t>(R script)</a:t>
              </a:r>
              <a:endParaRPr lang="en-US" sz="1200" dirty="0">
                <a:solidFill>
                  <a:schemeClr val="bg1"/>
                </a:solidFill>
              </a:endParaRPr>
            </a:p>
            <a:p>
              <a:endParaRPr lang="en-US" dirty="0"/>
            </a:p>
          </p:txBody>
        </p:sp>
      </p:grpSp>
      <p:sp>
        <p:nvSpPr>
          <p:cNvPr id="7" name="Rounded Rectangle 6"/>
          <p:cNvSpPr/>
          <p:nvPr/>
        </p:nvSpPr>
        <p:spPr>
          <a:xfrm>
            <a:off x="4423891" y="1357618"/>
            <a:ext cx="2005541" cy="10178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smtClean="0">
                <a:solidFill>
                  <a:schemeClr val="bg1"/>
                </a:solidFill>
              </a:rPr>
              <a:t>ui</a:t>
            </a:r>
            <a:r>
              <a:rPr lang="en-US" dirty="0" smtClean="0">
                <a:solidFill>
                  <a:schemeClr val="bg1"/>
                </a:solidFill>
              </a:rPr>
              <a:t> </a:t>
            </a:r>
          </a:p>
        </p:txBody>
      </p:sp>
      <p:sp>
        <p:nvSpPr>
          <p:cNvPr id="8" name="Rounded Rectangle 7"/>
          <p:cNvSpPr/>
          <p:nvPr/>
        </p:nvSpPr>
        <p:spPr>
          <a:xfrm>
            <a:off x="4423891" y="2950639"/>
            <a:ext cx="2005541" cy="10178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9" name="Rounded Rectangle 8"/>
          <p:cNvSpPr/>
          <p:nvPr/>
        </p:nvSpPr>
        <p:spPr>
          <a:xfrm>
            <a:off x="4423891" y="4543664"/>
            <a:ext cx="2005541" cy="10178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444332" y="3198242"/>
            <a:ext cx="2005541" cy="461665"/>
          </a:xfrm>
          <a:prstGeom prst="rect">
            <a:avLst/>
          </a:prstGeom>
          <a:noFill/>
        </p:spPr>
        <p:txBody>
          <a:bodyPr wrap="square" rtlCol="0">
            <a:spAutoFit/>
          </a:bodyPr>
          <a:lstStyle/>
          <a:p>
            <a:pPr algn="ctr"/>
            <a:r>
              <a:rPr lang="en-US" sz="2400" dirty="0" smtClean="0">
                <a:solidFill>
                  <a:schemeClr val="bg1"/>
                </a:solidFill>
              </a:rPr>
              <a:t>server</a:t>
            </a:r>
            <a:endParaRPr lang="en-US" sz="2400" dirty="0">
              <a:solidFill>
                <a:schemeClr val="bg1"/>
              </a:solidFill>
            </a:endParaRPr>
          </a:p>
        </p:txBody>
      </p:sp>
      <p:sp>
        <p:nvSpPr>
          <p:cNvPr id="11" name="TextBox 10"/>
          <p:cNvSpPr txBox="1"/>
          <p:nvPr/>
        </p:nvSpPr>
        <p:spPr>
          <a:xfrm>
            <a:off x="4351171" y="4883313"/>
            <a:ext cx="2191865" cy="338554"/>
          </a:xfrm>
          <a:prstGeom prst="rect">
            <a:avLst/>
          </a:prstGeom>
          <a:noFill/>
        </p:spPr>
        <p:txBody>
          <a:bodyPr wrap="square" rtlCol="0">
            <a:spAutoFit/>
          </a:bodyPr>
          <a:lstStyle/>
          <a:p>
            <a:pPr algn="ctr"/>
            <a:r>
              <a:rPr lang="en-US" sz="1600" dirty="0" err="1" smtClean="0">
                <a:solidFill>
                  <a:schemeClr val="bg1"/>
                </a:solidFill>
              </a:rPr>
              <a:t>shinyApp</a:t>
            </a:r>
            <a:r>
              <a:rPr lang="en-US" sz="1600" dirty="0" smtClean="0">
                <a:solidFill>
                  <a:schemeClr val="bg1"/>
                </a:solidFill>
              </a:rPr>
              <a:t>(</a:t>
            </a:r>
            <a:r>
              <a:rPr lang="en-US" sz="1600" dirty="0" err="1" smtClean="0">
                <a:solidFill>
                  <a:schemeClr val="bg1"/>
                </a:solidFill>
              </a:rPr>
              <a:t>ui,server</a:t>
            </a:r>
            <a:r>
              <a:rPr lang="en-US" sz="1600" dirty="0" smtClean="0">
                <a:solidFill>
                  <a:schemeClr val="bg1"/>
                </a:solidFill>
              </a:rPr>
              <a:t>)</a:t>
            </a:r>
            <a:endParaRPr lang="en-US" sz="1600" dirty="0">
              <a:solidFill>
                <a:schemeClr val="bg1"/>
              </a:solidFill>
            </a:endParaRPr>
          </a:p>
        </p:txBody>
      </p:sp>
      <p:cxnSp>
        <p:nvCxnSpPr>
          <p:cNvPr id="12" name="Elbow Connector 11"/>
          <p:cNvCxnSpPr>
            <a:stCxn id="5" idx="3"/>
            <a:endCxn id="7" idx="1"/>
          </p:cNvCxnSpPr>
          <p:nvPr/>
        </p:nvCxnSpPr>
        <p:spPr>
          <a:xfrm flipV="1">
            <a:off x="3331156" y="1866546"/>
            <a:ext cx="1092735" cy="15625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Elbow Connector 12"/>
          <p:cNvCxnSpPr>
            <a:stCxn id="5" idx="3"/>
            <a:endCxn id="9" idx="1"/>
          </p:cNvCxnSpPr>
          <p:nvPr/>
        </p:nvCxnSpPr>
        <p:spPr>
          <a:xfrm>
            <a:off x="3331156" y="3429075"/>
            <a:ext cx="1092735" cy="16235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25213" y="1499713"/>
            <a:ext cx="2941458" cy="733663"/>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What it looks like</a:t>
            </a:r>
            <a:endParaRPr lang="en-US" dirty="0"/>
          </a:p>
        </p:txBody>
      </p:sp>
      <p:sp>
        <p:nvSpPr>
          <p:cNvPr id="15" name="TextBox 14"/>
          <p:cNvSpPr txBox="1"/>
          <p:nvPr/>
        </p:nvSpPr>
        <p:spPr>
          <a:xfrm>
            <a:off x="7225213" y="3092736"/>
            <a:ext cx="2941458" cy="733663"/>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What it does</a:t>
            </a:r>
            <a:endParaRPr lang="en-US" dirty="0"/>
          </a:p>
        </p:txBody>
      </p:sp>
      <p:sp>
        <p:nvSpPr>
          <p:cNvPr id="16" name="TextBox 15"/>
          <p:cNvSpPr txBox="1"/>
          <p:nvPr/>
        </p:nvSpPr>
        <p:spPr>
          <a:xfrm>
            <a:off x="7225213" y="4685759"/>
            <a:ext cx="2941458" cy="733663"/>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Makes it work</a:t>
            </a:r>
            <a:endParaRPr lang="en-US" dirty="0"/>
          </a:p>
        </p:txBody>
      </p:sp>
      <p:cxnSp>
        <p:nvCxnSpPr>
          <p:cNvPr id="17" name="Straight Arrow Connector 16"/>
          <p:cNvCxnSpPr>
            <a:stCxn id="5" idx="3"/>
            <a:endCxn id="10" idx="1"/>
          </p:cNvCxnSpPr>
          <p:nvPr/>
        </p:nvCxnSpPr>
        <p:spPr>
          <a:xfrm>
            <a:off x="3331156" y="3429075"/>
            <a:ext cx="11131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666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App Template</a:t>
            </a:r>
          </a:p>
        </p:txBody>
      </p:sp>
      <p:sp>
        <p:nvSpPr>
          <p:cNvPr id="4" name="Rectangle 3"/>
          <p:cNvSpPr/>
          <p:nvPr/>
        </p:nvSpPr>
        <p:spPr>
          <a:xfrm>
            <a:off x="300446" y="1959430"/>
            <a:ext cx="5695405" cy="4193176"/>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9614" t="7367" r="8180" b="3276"/>
          <a:stretch/>
        </p:blipFill>
        <p:spPr>
          <a:xfrm>
            <a:off x="571500" y="2243911"/>
            <a:ext cx="5126433" cy="3474720"/>
          </a:xfrm>
          <a:prstGeom prst="rect">
            <a:avLst/>
          </a:prstGeom>
        </p:spPr>
      </p:pic>
      <p:sp>
        <p:nvSpPr>
          <p:cNvPr id="11" name="Text Placeholder 4"/>
          <p:cNvSpPr>
            <a:spLocks noGrp="1"/>
          </p:cNvSpPr>
          <p:nvPr>
            <p:ph type="body" sz="quarter" idx="18"/>
          </p:nvPr>
        </p:nvSpPr>
        <p:spPr>
          <a:xfrm>
            <a:off x="6720114" y="2086819"/>
            <a:ext cx="4900386" cy="4193176"/>
          </a:xfrm>
        </p:spPr>
        <p:txBody>
          <a:bodyPr/>
          <a:lstStyle/>
          <a:p>
            <a:pPr marL="342900" indent="-342900">
              <a:lnSpc>
                <a:spcPct val="200000"/>
              </a:lnSpc>
              <a:buFont typeface="+mj-lt"/>
              <a:buAutoNum type="arabicPeriod"/>
            </a:pPr>
            <a:r>
              <a:rPr lang="en-US" sz="1600" dirty="0" smtClean="0"/>
              <a:t>Load required packages</a:t>
            </a:r>
          </a:p>
          <a:p>
            <a:pPr marL="342900" indent="-342900">
              <a:lnSpc>
                <a:spcPct val="200000"/>
              </a:lnSpc>
              <a:buFont typeface="+mj-lt"/>
              <a:buAutoNum type="arabicPeriod"/>
            </a:pPr>
            <a:r>
              <a:rPr lang="en-US" sz="1600" dirty="0" smtClean="0"/>
              <a:t>Construct the layout and structure (more options in session 2)</a:t>
            </a:r>
          </a:p>
          <a:p>
            <a:pPr marL="342900" indent="-342900">
              <a:lnSpc>
                <a:spcPct val="200000"/>
              </a:lnSpc>
              <a:buFont typeface="+mj-lt"/>
              <a:buAutoNum type="arabicPeriod"/>
            </a:pPr>
            <a:r>
              <a:rPr lang="en-US" sz="1600" dirty="0" smtClean="0"/>
              <a:t>A function with instructions on how to build and rebuild the R objects displayed in the </a:t>
            </a:r>
            <a:r>
              <a:rPr lang="en-US" sz="1600" dirty="0" err="1" smtClean="0"/>
              <a:t>ui</a:t>
            </a:r>
            <a:endParaRPr lang="en-US" sz="1600" dirty="0" smtClean="0"/>
          </a:p>
          <a:p>
            <a:pPr marL="342900" indent="-342900">
              <a:lnSpc>
                <a:spcPct val="200000"/>
              </a:lnSpc>
              <a:buFont typeface="+mj-lt"/>
              <a:buAutoNum type="arabicPeriod"/>
            </a:pPr>
            <a:r>
              <a:rPr lang="en-US" sz="1600" dirty="0" smtClean="0"/>
              <a:t>Function combining the two sections  into a functioning app</a:t>
            </a:r>
            <a:endParaRPr lang="en-US" sz="1600" dirty="0"/>
          </a:p>
        </p:txBody>
      </p:sp>
    </p:spTree>
    <p:extLst>
      <p:ext uri="{BB962C8B-B14F-4D97-AF65-F5344CB8AC3E}">
        <p14:creationId xmlns:p14="http://schemas.microsoft.com/office/powerpoint/2010/main" val="335908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ui</a:t>
            </a:r>
            <a:endParaRPr lang="en-US" dirty="0"/>
          </a:p>
        </p:txBody>
      </p:sp>
      <p:sp>
        <p:nvSpPr>
          <p:cNvPr id="3" name="Content Placeholder 2"/>
          <p:cNvSpPr>
            <a:spLocks noGrp="1"/>
          </p:cNvSpPr>
          <p:nvPr>
            <p:ph idx="1"/>
          </p:nvPr>
        </p:nvSpPr>
        <p:spPr>
          <a:xfrm>
            <a:off x="446315" y="1463040"/>
            <a:ext cx="11288485" cy="4770098"/>
          </a:xfrm>
        </p:spPr>
        <p:txBody>
          <a:bodyPr/>
          <a:lstStyle/>
          <a:p>
            <a:pPr>
              <a:lnSpc>
                <a:spcPct val="150000"/>
              </a:lnSpc>
            </a:pPr>
            <a:r>
              <a:rPr lang="en-US" sz="2800" dirty="0" smtClean="0"/>
              <a:t>Add </a:t>
            </a:r>
            <a:r>
              <a:rPr lang="en-US" sz="2800" u="sng" dirty="0" smtClean="0"/>
              <a:t>inputs</a:t>
            </a:r>
            <a:r>
              <a:rPr lang="en-US" sz="2800" dirty="0" smtClean="0"/>
              <a:t> to the </a:t>
            </a:r>
            <a:r>
              <a:rPr lang="en-US" sz="2800" dirty="0" err="1" smtClean="0"/>
              <a:t>ui</a:t>
            </a:r>
            <a:r>
              <a:rPr lang="en-US" sz="2800" dirty="0" smtClean="0"/>
              <a:t> with </a:t>
            </a:r>
            <a:r>
              <a:rPr lang="en-US" sz="2800" b="1" dirty="0" smtClean="0"/>
              <a:t>*Input() </a:t>
            </a:r>
            <a:r>
              <a:rPr lang="en-US" sz="2800" dirty="0" smtClean="0"/>
              <a:t>functions</a:t>
            </a:r>
          </a:p>
          <a:p>
            <a:pPr marL="457200" lvl="1" indent="0">
              <a:lnSpc>
                <a:spcPct val="150000"/>
              </a:lnSpc>
              <a:buNone/>
            </a:pPr>
            <a:r>
              <a:rPr lang="en-US" sz="2400" dirty="0" smtClean="0"/>
              <a:t>e.g.  </a:t>
            </a:r>
            <a:r>
              <a:rPr lang="en-US" sz="2400" dirty="0" err="1" smtClean="0"/>
              <a:t>numericInput</a:t>
            </a:r>
            <a:r>
              <a:rPr lang="en-US" sz="2400" dirty="0" smtClean="0"/>
              <a:t>( </a:t>
            </a:r>
            <a:r>
              <a:rPr lang="en-US" sz="2400" dirty="0" err="1" smtClean="0"/>
              <a:t>inputId</a:t>
            </a:r>
            <a:r>
              <a:rPr lang="en-US" sz="2400" dirty="0" smtClean="0"/>
              <a:t> = ‘n’, label = ‘Sample Size’, value = 25)</a:t>
            </a:r>
          </a:p>
          <a:p>
            <a:pPr marL="457200" lvl="1" indent="0">
              <a:lnSpc>
                <a:spcPct val="150000"/>
              </a:lnSpc>
              <a:buNone/>
            </a:pPr>
            <a:r>
              <a:rPr lang="en-US" sz="2800" dirty="0" smtClean="0"/>
              <a:t> </a:t>
            </a:r>
          </a:p>
          <a:p>
            <a:pPr>
              <a:lnSpc>
                <a:spcPct val="150000"/>
              </a:lnSpc>
            </a:pPr>
            <a:r>
              <a:rPr lang="en-US" sz="2800" dirty="0" smtClean="0"/>
              <a:t>Add </a:t>
            </a:r>
            <a:r>
              <a:rPr lang="en-US" sz="2800" u="sng" dirty="0" smtClean="0"/>
              <a:t>outputs</a:t>
            </a:r>
            <a:r>
              <a:rPr lang="en-US" sz="2800" dirty="0" smtClean="0"/>
              <a:t> to the </a:t>
            </a:r>
            <a:r>
              <a:rPr lang="en-US" sz="2800" dirty="0" err="1" smtClean="0"/>
              <a:t>ui</a:t>
            </a:r>
            <a:r>
              <a:rPr lang="en-US" sz="2800" dirty="0" smtClean="0"/>
              <a:t> with </a:t>
            </a:r>
            <a:r>
              <a:rPr lang="en-US" sz="2800" b="1" dirty="0" smtClean="0"/>
              <a:t>*Output() </a:t>
            </a:r>
            <a:r>
              <a:rPr lang="en-US" sz="2800" dirty="0" smtClean="0"/>
              <a:t>functions</a:t>
            </a:r>
          </a:p>
          <a:p>
            <a:pPr marL="457200" lvl="1" indent="0">
              <a:lnSpc>
                <a:spcPct val="150000"/>
              </a:lnSpc>
              <a:buNone/>
            </a:pPr>
            <a:r>
              <a:rPr lang="en-US" sz="2400" dirty="0" smtClean="0"/>
              <a:t>e.g. </a:t>
            </a:r>
            <a:r>
              <a:rPr lang="en-US" sz="2400" dirty="0" err="1" smtClean="0"/>
              <a:t>plotOutput</a:t>
            </a:r>
            <a:r>
              <a:rPr lang="en-US" sz="2400" dirty="0" smtClean="0"/>
              <a:t>( </a:t>
            </a:r>
            <a:r>
              <a:rPr lang="en-US" sz="2400" dirty="0" err="1" smtClean="0"/>
              <a:t>outputId</a:t>
            </a:r>
            <a:r>
              <a:rPr lang="en-US" sz="2400" dirty="0" smtClean="0"/>
              <a:t> = ‘histogram’)</a:t>
            </a:r>
            <a:endParaRPr lang="en-US" sz="2400" dirty="0"/>
          </a:p>
        </p:txBody>
      </p:sp>
    </p:spTree>
    <p:extLst>
      <p:ext uri="{BB962C8B-B14F-4D97-AF65-F5344CB8AC3E}">
        <p14:creationId xmlns:p14="http://schemas.microsoft.com/office/powerpoint/2010/main" val="1977949051"/>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439D9-8631-4FC1-BCE0-1BDB23425EE1}">
  <ds:schemaRefs>
    <ds:schemaRef ds:uri="http://schemas.microsoft.com/office/infopath/2007/PartnerControls"/>
    <ds:schemaRef ds:uri="http://schemas.microsoft.com/office/2006/documentManagement/types"/>
    <ds:schemaRef ds:uri="fb0879af-3eba-417a-a55a-ffe6dcd6ca77"/>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6dc4bcd6-49db-4c07-9060-8acfc67cef9f"/>
    <ds:schemaRef ds:uri="http://www.w3.org/XML/1998/namespace"/>
    <ds:schemaRef ds:uri="http://purl.org/dc/dcmitype/"/>
  </ds:schemaRefs>
</ds:datastoreItem>
</file>

<file path=customXml/itemProps2.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987</Words>
  <Application>Microsoft Office PowerPoint</Application>
  <PresentationFormat>Widescreen</PresentationFormat>
  <Paragraphs>160</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Courier New</vt:lpstr>
      <vt:lpstr>Office Theme</vt:lpstr>
      <vt:lpstr>Shiny</vt:lpstr>
      <vt:lpstr>Outline </vt:lpstr>
      <vt:lpstr>Session 1</vt:lpstr>
      <vt:lpstr>Shiny!</vt:lpstr>
      <vt:lpstr>Shiny</vt:lpstr>
      <vt:lpstr>Shiny - options</vt:lpstr>
      <vt:lpstr>Structure</vt:lpstr>
      <vt:lpstr>Basic App Template</vt:lpstr>
      <vt:lpstr>ui</vt:lpstr>
      <vt:lpstr>Widgets</vt:lpstr>
      <vt:lpstr>server</vt:lpstr>
      <vt:lpstr>Result</vt:lpstr>
      <vt:lpstr>Full code</vt:lpstr>
      <vt:lpstr>Now you…</vt:lpstr>
      <vt:lpstr>Examples - Built in</vt:lpstr>
      <vt:lpstr>Sharing your apps</vt:lpstr>
      <vt:lpstr>Sharing your apps</vt:lpstr>
      <vt:lpstr>Shinyapps.io</vt:lpstr>
      <vt:lpstr>Fisheries Informatics Project</vt:lpstr>
      <vt:lpstr>Species Dashboard</vt:lpstr>
      <vt:lpstr>Digital Stockbook</vt:lpstr>
      <vt:lpstr>IGFS Data Explorer</vt:lpstr>
      <vt:lpstr>Cod tagging</vt:lpstr>
      <vt:lpstr>Session 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2019-01-08T14:58:07Z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